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sldIdLst>
    <p:sldId id="258" r:id="rId2"/>
    <p:sldId id="264" r:id="rId3"/>
    <p:sldId id="259" r:id="rId4"/>
    <p:sldId id="260" r:id="rId5"/>
    <p:sldId id="257" r:id="rId6"/>
    <p:sldId id="267" r:id="rId7"/>
    <p:sldId id="269" r:id="rId8"/>
    <p:sldId id="261" r:id="rId9"/>
    <p:sldId id="262" r:id="rId10"/>
    <p:sldId id="263" r:id="rId11"/>
    <p:sldId id="265" r:id="rId12"/>
    <p:sldId id="266" r:id="rId13"/>
    <p:sldId id="268" r:id="rId14"/>
    <p:sldId id="270" r:id="rId15"/>
  </p:sldIdLst>
  <p:sldSz cx="9144000" cy="6858000" type="screen4x3"/>
  <p:notesSz cx="6797675" cy="9926638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482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3" d="100"/>
          <a:sy n="83" d="100"/>
        </p:scale>
        <p:origin x="728" y="-10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">
            <a:extLst>
              <a:ext uri="{FF2B5EF4-FFF2-40B4-BE49-F238E27FC236}">
                <a16:creationId xmlns:a16="http://schemas.microsoft.com/office/drawing/2014/main" id="{E5AC23AF-F4AF-71D9-3E9D-94FBA8FB5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67" tIns="45734" rIns="91467" bIns="45734" anchor="ctr"/>
          <a:lstStyle/>
          <a:p>
            <a:endParaRPr lang="fr-FR" altLang="fr-FR"/>
          </a:p>
        </p:txBody>
      </p:sp>
      <p:sp>
        <p:nvSpPr>
          <p:cNvPr id="9219" name="AutoShape 2">
            <a:extLst>
              <a:ext uri="{FF2B5EF4-FFF2-40B4-BE49-F238E27FC236}">
                <a16:creationId xmlns:a16="http://schemas.microsoft.com/office/drawing/2014/main" id="{2669835D-9825-BB29-1058-AE10DCAC6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67" tIns="45734" rIns="91467" bIns="45734" anchor="ctr"/>
          <a:lstStyle/>
          <a:p>
            <a:endParaRPr lang="fr-FR" altLang="fr-FR"/>
          </a:p>
        </p:txBody>
      </p:sp>
      <p:sp>
        <p:nvSpPr>
          <p:cNvPr id="9220" name="AutoShape 3">
            <a:extLst>
              <a:ext uri="{FF2B5EF4-FFF2-40B4-BE49-F238E27FC236}">
                <a16:creationId xmlns:a16="http://schemas.microsoft.com/office/drawing/2014/main" id="{E6AA2C52-B5E0-E377-8109-31A76CCDD0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99263" cy="9928225"/>
          </a:xfrm>
          <a:prstGeom prst="roundRect">
            <a:avLst>
              <a:gd name="adj" fmla="val 32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67" tIns="45734" rIns="91467" bIns="45734" anchor="ctr"/>
          <a:lstStyle/>
          <a:p>
            <a:endParaRPr lang="fr-FR" altLang="fr-FR"/>
          </a:p>
        </p:txBody>
      </p:sp>
      <p:sp>
        <p:nvSpPr>
          <p:cNvPr id="9221" name="AutoShape 4">
            <a:extLst>
              <a:ext uri="{FF2B5EF4-FFF2-40B4-BE49-F238E27FC236}">
                <a16:creationId xmlns:a16="http://schemas.microsoft.com/office/drawing/2014/main" id="{0B46F360-8920-DE5B-364C-70CEB8EFEE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99263" cy="9928225"/>
          </a:xfrm>
          <a:prstGeom prst="roundRect">
            <a:avLst>
              <a:gd name="adj" fmla="val 32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67" tIns="45734" rIns="91467" bIns="45734" anchor="ctr"/>
          <a:lstStyle/>
          <a:p>
            <a:endParaRPr lang="fr-FR" altLang="fr-FR"/>
          </a:p>
        </p:txBody>
      </p:sp>
      <p:sp>
        <p:nvSpPr>
          <p:cNvPr id="9222" name="AutoShape 5">
            <a:extLst>
              <a:ext uri="{FF2B5EF4-FFF2-40B4-BE49-F238E27FC236}">
                <a16:creationId xmlns:a16="http://schemas.microsoft.com/office/drawing/2014/main" id="{44B4AEFB-C214-C74B-EC8C-D5D5A6AB3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99263" cy="9928225"/>
          </a:xfrm>
          <a:prstGeom prst="roundRect">
            <a:avLst>
              <a:gd name="adj" fmla="val 32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67" tIns="45734" rIns="91467" bIns="45734" anchor="ctr"/>
          <a:lstStyle/>
          <a:p>
            <a:endParaRPr lang="fr-FR" altLang="fr-FR"/>
          </a:p>
        </p:txBody>
      </p:sp>
      <p:sp>
        <p:nvSpPr>
          <p:cNvPr id="9223" name="AutoShape 6">
            <a:extLst>
              <a:ext uri="{FF2B5EF4-FFF2-40B4-BE49-F238E27FC236}">
                <a16:creationId xmlns:a16="http://schemas.microsoft.com/office/drawing/2014/main" id="{C50849CD-49BB-7ED2-7181-DE709B6C2F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99263" cy="9928225"/>
          </a:xfrm>
          <a:prstGeom prst="roundRect">
            <a:avLst>
              <a:gd name="adj" fmla="val 32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67" tIns="45734" rIns="91467" bIns="45734" anchor="ctr"/>
          <a:lstStyle/>
          <a:p>
            <a:endParaRPr lang="fr-FR" altLang="fr-FR"/>
          </a:p>
        </p:txBody>
      </p:sp>
      <p:sp>
        <p:nvSpPr>
          <p:cNvPr id="9224" name="AutoShape 7">
            <a:extLst>
              <a:ext uri="{FF2B5EF4-FFF2-40B4-BE49-F238E27FC236}">
                <a16:creationId xmlns:a16="http://schemas.microsoft.com/office/drawing/2014/main" id="{741BBC0B-D207-0333-AC61-147557B5C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99263" cy="9928225"/>
          </a:xfrm>
          <a:prstGeom prst="roundRect">
            <a:avLst>
              <a:gd name="adj" fmla="val 32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67" tIns="45734" rIns="91467" bIns="45734" anchor="ctr"/>
          <a:lstStyle/>
          <a:p>
            <a:endParaRPr lang="fr-FR" altLang="fr-FR"/>
          </a:p>
        </p:txBody>
      </p:sp>
      <p:sp>
        <p:nvSpPr>
          <p:cNvPr id="9225" name="AutoShape 8">
            <a:extLst>
              <a:ext uri="{FF2B5EF4-FFF2-40B4-BE49-F238E27FC236}">
                <a16:creationId xmlns:a16="http://schemas.microsoft.com/office/drawing/2014/main" id="{D3D0C682-D77D-6E6E-A88E-9B72F0C56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99263" cy="9928225"/>
          </a:xfrm>
          <a:prstGeom prst="roundRect">
            <a:avLst>
              <a:gd name="adj" fmla="val 32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67" tIns="45734" rIns="91467" bIns="45734" anchor="ctr"/>
          <a:lstStyle/>
          <a:p>
            <a:endParaRPr lang="fr-FR" altLang="fr-FR"/>
          </a:p>
        </p:txBody>
      </p:sp>
      <p:sp>
        <p:nvSpPr>
          <p:cNvPr id="9226" name="AutoShape 9">
            <a:extLst>
              <a:ext uri="{FF2B5EF4-FFF2-40B4-BE49-F238E27FC236}">
                <a16:creationId xmlns:a16="http://schemas.microsoft.com/office/drawing/2014/main" id="{1B81399D-D288-F124-4B05-E50A414F4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99263" cy="9928225"/>
          </a:xfrm>
          <a:prstGeom prst="roundRect">
            <a:avLst>
              <a:gd name="adj" fmla="val 32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67" tIns="45734" rIns="91467" bIns="45734" anchor="ctr"/>
          <a:lstStyle/>
          <a:p>
            <a:endParaRPr lang="fr-FR" altLang="fr-FR"/>
          </a:p>
        </p:txBody>
      </p:sp>
      <p:sp>
        <p:nvSpPr>
          <p:cNvPr id="9227" name="AutoShape 10">
            <a:extLst>
              <a:ext uri="{FF2B5EF4-FFF2-40B4-BE49-F238E27FC236}">
                <a16:creationId xmlns:a16="http://schemas.microsoft.com/office/drawing/2014/main" id="{9D626109-E8CD-530E-911A-865586774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99263" cy="9928225"/>
          </a:xfrm>
          <a:prstGeom prst="roundRect">
            <a:avLst>
              <a:gd name="adj" fmla="val 32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67" tIns="45734" rIns="91467" bIns="45734" anchor="ctr"/>
          <a:lstStyle/>
          <a:p>
            <a:endParaRPr lang="fr-FR" altLang="fr-FR"/>
          </a:p>
        </p:txBody>
      </p:sp>
      <p:sp>
        <p:nvSpPr>
          <p:cNvPr id="9228" name="AutoShape 11">
            <a:extLst>
              <a:ext uri="{FF2B5EF4-FFF2-40B4-BE49-F238E27FC236}">
                <a16:creationId xmlns:a16="http://schemas.microsoft.com/office/drawing/2014/main" id="{153C1C82-47DD-F2CC-4A4A-F7D27891F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99263" cy="9928225"/>
          </a:xfrm>
          <a:prstGeom prst="roundRect">
            <a:avLst>
              <a:gd name="adj" fmla="val 32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67" tIns="45734" rIns="91467" bIns="45734" anchor="ctr"/>
          <a:lstStyle/>
          <a:p>
            <a:endParaRPr lang="fr-FR" altLang="fr-FR"/>
          </a:p>
        </p:txBody>
      </p:sp>
      <p:sp>
        <p:nvSpPr>
          <p:cNvPr id="9229" name="AutoShape 12">
            <a:extLst>
              <a:ext uri="{FF2B5EF4-FFF2-40B4-BE49-F238E27FC236}">
                <a16:creationId xmlns:a16="http://schemas.microsoft.com/office/drawing/2014/main" id="{242E8C07-BD0C-20C8-3111-BE9DB2718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99263" cy="9928225"/>
          </a:xfrm>
          <a:prstGeom prst="roundRect">
            <a:avLst>
              <a:gd name="adj" fmla="val 32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67" tIns="45734" rIns="91467" bIns="45734" anchor="ctr"/>
          <a:lstStyle/>
          <a:p>
            <a:endParaRPr lang="fr-FR" altLang="fr-FR"/>
          </a:p>
        </p:txBody>
      </p:sp>
      <p:sp>
        <p:nvSpPr>
          <p:cNvPr id="9230" name="AutoShape 13">
            <a:extLst>
              <a:ext uri="{FF2B5EF4-FFF2-40B4-BE49-F238E27FC236}">
                <a16:creationId xmlns:a16="http://schemas.microsoft.com/office/drawing/2014/main" id="{FA2C9BF3-74C9-F6BA-E9C8-2C74C7A7D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99263" cy="9928225"/>
          </a:xfrm>
          <a:prstGeom prst="roundRect">
            <a:avLst>
              <a:gd name="adj" fmla="val 32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67" tIns="45734" rIns="91467" bIns="45734" anchor="ctr"/>
          <a:lstStyle/>
          <a:p>
            <a:endParaRPr lang="fr-FR" altLang="fr-FR"/>
          </a:p>
        </p:txBody>
      </p:sp>
      <p:sp>
        <p:nvSpPr>
          <p:cNvPr id="9231" name="AutoShape 14">
            <a:extLst>
              <a:ext uri="{FF2B5EF4-FFF2-40B4-BE49-F238E27FC236}">
                <a16:creationId xmlns:a16="http://schemas.microsoft.com/office/drawing/2014/main" id="{F34603E7-7700-B382-6B03-D9DB40800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99263" cy="9928225"/>
          </a:xfrm>
          <a:prstGeom prst="roundRect">
            <a:avLst>
              <a:gd name="adj" fmla="val 32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67" tIns="45734" rIns="91467" bIns="45734" anchor="ctr"/>
          <a:lstStyle/>
          <a:p>
            <a:endParaRPr lang="fr-FR" altLang="fr-FR"/>
          </a:p>
        </p:txBody>
      </p:sp>
      <p:sp>
        <p:nvSpPr>
          <p:cNvPr id="9232" name="Text Box 15">
            <a:extLst>
              <a:ext uri="{FF2B5EF4-FFF2-40B4-BE49-F238E27FC236}">
                <a16:creationId xmlns:a16="http://schemas.microsoft.com/office/drawing/2014/main" id="{E1C887E1-4FB4-426A-639E-B6EEEE204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146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67" tIns="45734" rIns="91467" bIns="45734" anchor="ctr"/>
          <a:lstStyle/>
          <a:p>
            <a:endParaRPr lang="fr-FR" altLang="fr-FR"/>
          </a:p>
        </p:txBody>
      </p:sp>
      <p:sp>
        <p:nvSpPr>
          <p:cNvPr id="9233" name="Text Box 16">
            <a:extLst>
              <a:ext uri="{FF2B5EF4-FFF2-40B4-BE49-F238E27FC236}">
                <a16:creationId xmlns:a16="http://schemas.microsoft.com/office/drawing/2014/main" id="{7FDD33C9-4AE4-5A6A-6F9D-BFE324134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2863" y="0"/>
            <a:ext cx="29146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67" tIns="45734" rIns="91467" bIns="45734" anchor="ctr"/>
          <a:lstStyle/>
          <a:p>
            <a:endParaRPr lang="fr-FR" altLang="fr-FR"/>
          </a:p>
        </p:txBody>
      </p:sp>
      <p:sp>
        <p:nvSpPr>
          <p:cNvPr id="9234" name="Rectangle 17">
            <a:extLst>
              <a:ext uri="{FF2B5EF4-FFF2-40B4-BE49-F238E27FC236}">
                <a16:creationId xmlns:a16="http://schemas.microsoft.com/office/drawing/2014/main" id="{74A82F2C-DFBE-ED86-092E-097DD395F88E}"/>
              </a:ext>
            </a:extLst>
          </p:cNvPr>
          <p:cNvSpPr>
            <a:spLocks noGrp="1" noChangeArrowheads="1"/>
          </p:cNvSpPr>
          <p:nvPr>
            <p:ph type="sldImg"/>
          </p:nvPr>
        </p:nvSpPr>
        <p:spPr bwMode="auto">
          <a:xfrm>
            <a:off x="922338" y="741363"/>
            <a:ext cx="4921250" cy="3690937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90" name="Rectangle 18">
            <a:extLst>
              <a:ext uri="{FF2B5EF4-FFF2-40B4-BE49-F238E27FC236}">
                <a16:creationId xmlns:a16="http://schemas.microsoft.com/office/drawing/2014/main" id="{E3A1A9FA-B605-42E2-4D7A-7286A7108D2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904875" y="4716463"/>
            <a:ext cx="4956175" cy="4441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828" tIns="46094" rIns="91828" bIns="46094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noProof="0"/>
          </a:p>
        </p:txBody>
      </p:sp>
      <p:sp>
        <p:nvSpPr>
          <p:cNvPr id="9236" name="Text Box 19">
            <a:extLst>
              <a:ext uri="{FF2B5EF4-FFF2-40B4-BE49-F238E27FC236}">
                <a16:creationId xmlns:a16="http://schemas.microsoft.com/office/drawing/2014/main" id="{B94C1B8A-2E8C-267B-EF3C-EADDA1A40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431338"/>
            <a:ext cx="29146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67" tIns="45734" rIns="91467" bIns="45734" anchor="ctr"/>
          <a:lstStyle/>
          <a:p>
            <a:endParaRPr lang="fr-FR" altLang="fr-FR"/>
          </a:p>
        </p:txBody>
      </p:sp>
      <p:sp>
        <p:nvSpPr>
          <p:cNvPr id="3092" name="Rectangle 20">
            <a:extLst>
              <a:ext uri="{FF2B5EF4-FFF2-40B4-BE49-F238E27FC236}">
                <a16:creationId xmlns:a16="http://schemas.microsoft.com/office/drawing/2014/main" id="{2E430083-F855-39B4-06AB-03555F7B065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3852863" y="9431338"/>
            <a:ext cx="2913062" cy="4651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828" tIns="46094" rIns="91828" bIns="46094" numCol="1" anchor="b" anchorCtr="0" compatLnSpc="1">
            <a:prstTxWarp prst="textNoShape">
              <a:avLst/>
            </a:prstTxWarp>
          </a:bodyPr>
          <a:lstStyle>
            <a:lvl1pPr marL="214313" indent="-212725" algn="r" eaLnBrk="1" hangingPunct="1"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100">
                <a:solidFill>
                  <a:srgbClr val="000000"/>
                </a:solidFill>
                <a:cs typeface="Tahoma" panose="020B0604030504040204" pitchFamily="34" charset="0"/>
              </a:defRPr>
            </a:lvl1pPr>
          </a:lstStyle>
          <a:p>
            <a:fld id="{ABFC45A4-A88F-4C01-A126-1B78A5C32FCB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2465296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595276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836366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685720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589974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060595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256239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443379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471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55767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87313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2" charset="0"/>
          <a:ea typeface="ＭＳ Ｐゴシック" pitchFamily="32" charset="-128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2" charset="0"/>
          <a:ea typeface="ＭＳ Ｐゴシック" pitchFamily="32" charset="-128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2" charset="0"/>
          <a:ea typeface="ＭＳ Ｐゴシック" pitchFamily="32" charset="-128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2" charset="0"/>
          <a:ea typeface="ＭＳ Ｐゴシック" pitchFamily="32" charset="-128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ＭＳ Ｐゴシック" pitchFamily="32" charset="-128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ＭＳ Ｐゴシック" pitchFamily="32" charset="-128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ＭＳ Ｐゴシック" pitchFamily="32" charset="-128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ＭＳ Ｐゴシック" pitchFamily="32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 1" descr="SKM_C250i25120918540.jpg">
            <a:extLst>
              <a:ext uri="{FF2B5EF4-FFF2-40B4-BE49-F238E27FC236}">
                <a16:creationId xmlns:a16="http://schemas.microsoft.com/office/drawing/2014/main" id="{FA04F9DC-5CBD-E6FF-B78E-C1E0D9A028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75"/>
          <a:stretch>
            <a:fillRect/>
          </a:stretch>
        </p:blipFill>
        <p:spPr bwMode="auto">
          <a:xfrm>
            <a:off x="539552" y="260648"/>
            <a:ext cx="7561262" cy="568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1777F0E-4D62-789A-0252-674381BC0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2037" y="548680"/>
            <a:ext cx="8081963" cy="1343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1313" indent="-339725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1100"/>
              </a:spcBef>
              <a:buClrTx/>
              <a:buFontTx/>
              <a:buNone/>
            </a:pPr>
            <a:r>
              <a:rPr lang="fr-FR" altLang="fr-FR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Nouveau DNB 2026 </a:t>
            </a:r>
          </a:p>
          <a:p>
            <a:pPr algn="ctr" eaLnBrk="1" hangingPunct="1">
              <a:spcBef>
                <a:spcPts val="1100"/>
              </a:spcBef>
              <a:buClrTx/>
              <a:buFontTx/>
              <a:buNone/>
            </a:pPr>
            <a:r>
              <a:rPr lang="fr-FR" altLang="fr-FR" sz="3200" b="1" dirty="0">
                <a:solidFill>
                  <a:schemeClr val="tx1"/>
                </a:solidFill>
              </a:rPr>
              <a:t> </a:t>
            </a:r>
            <a:endParaRPr lang="fr-FR" altLang="fr-FR" sz="2000" b="1" i="1" dirty="0">
              <a:solidFill>
                <a:schemeClr val="tx1"/>
              </a:solidFill>
              <a:latin typeface="바탕" panose="020B0503020000020004" pitchFamily="18" charset="-127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A586DA8-658F-8ED8-AF47-83D2ABEC83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24328" y="404664"/>
            <a:ext cx="1156607" cy="16262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oneTexte 1">
            <a:extLst>
              <a:ext uri="{FF2B5EF4-FFF2-40B4-BE49-F238E27FC236}">
                <a16:creationId xmlns:a16="http://schemas.microsoft.com/office/drawing/2014/main" id="{24C07BD9-13C6-C968-DEB1-F0003D45D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2" y="177279"/>
            <a:ext cx="728662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La préparation et l’entraînement aux épreuves du DNB</a:t>
            </a:r>
          </a:p>
        </p:txBody>
      </p:sp>
      <p:cxnSp>
        <p:nvCxnSpPr>
          <p:cNvPr id="8195" name="Connecteur droit avec flèche 3">
            <a:extLst>
              <a:ext uri="{FF2B5EF4-FFF2-40B4-BE49-F238E27FC236}">
                <a16:creationId xmlns:a16="http://schemas.microsoft.com/office/drawing/2014/main" id="{69A3A2D6-4BDC-AC88-BD3F-4034F9B3C6C1}"/>
              </a:ext>
            </a:extLst>
          </p:cNvPr>
          <p:cNvCxnSpPr>
            <a:cxnSpLocks noChangeShapeType="1"/>
            <a:stCxn id="8220" idx="3"/>
          </p:cNvCxnSpPr>
          <p:nvPr/>
        </p:nvCxnSpPr>
        <p:spPr bwMode="auto">
          <a:xfrm flipV="1">
            <a:off x="835025" y="2849588"/>
            <a:ext cx="7380288" cy="22126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196" name="Organigramme : Connecteur 4">
            <a:extLst>
              <a:ext uri="{FF2B5EF4-FFF2-40B4-BE49-F238E27FC236}">
                <a16:creationId xmlns:a16="http://schemas.microsoft.com/office/drawing/2014/main" id="{6D4081D1-E2F9-EB06-7C00-712881B0DC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0132" y="2784500"/>
            <a:ext cx="142875" cy="142875"/>
          </a:xfrm>
          <a:prstGeom prst="flowChartConnector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altLang="fr-FR"/>
          </a:p>
        </p:txBody>
      </p:sp>
      <p:sp>
        <p:nvSpPr>
          <p:cNvPr id="8197" name="Organigramme : Connecteur 5">
            <a:extLst>
              <a:ext uri="{FF2B5EF4-FFF2-40B4-BE49-F238E27FC236}">
                <a16:creationId xmlns:a16="http://schemas.microsoft.com/office/drawing/2014/main" id="{F2BEF95E-15AD-91D8-674C-71BF5CFE3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800" y="2786088"/>
            <a:ext cx="142875" cy="142875"/>
          </a:xfrm>
          <a:prstGeom prst="flowChartConnector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altLang="fr-FR"/>
          </a:p>
        </p:txBody>
      </p:sp>
      <p:sp>
        <p:nvSpPr>
          <p:cNvPr id="8200" name="Organigramme : Connecteur 8">
            <a:extLst>
              <a:ext uri="{FF2B5EF4-FFF2-40B4-BE49-F238E27FC236}">
                <a16:creationId xmlns:a16="http://schemas.microsoft.com/office/drawing/2014/main" id="{685D21F7-36A2-87D1-E8E7-D66114389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8170" y="2782069"/>
            <a:ext cx="142875" cy="142875"/>
          </a:xfrm>
          <a:prstGeom prst="flowChartConnector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altLang="fr-FR"/>
          </a:p>
        </p:txBody>
      </p:sp>
      <p:sp>
        <p:nvSpPr>
          <p:cNvPr id="8201" name="Organigramme : Connecteur 9">
            <a:extLst>
              <a:ext uri="{FF2B5EF4-FFF2-40B4-BE49-F238E27FC236}">
                <a16:creationId xmlns:a16="http://schemas.microsoft.com/office/drawing/2014/main" id="{C91AD01D-5AFB-D5A2-B014-EFC6CAA69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1625" y="2782069"/>
            <a:ext cx="142875" cy="142875"/>
          </a:xfrm>
          <a:prstGeom prst="flowChartConnector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altLang="fr-FR"/>
          </a:p>
        </p:txBody>
      </p:sp>
      <p:sp>
        <p:nvSpPr>
          <p:cNvPr id="8202" name="Organigramme : Connecteur 10">
            <a:extLst>
              <a:ext uri="{FF2B5EF4-FFF2-40B4-BE49-F238E27FC236}">
                <a16:creationId xmlns:a16="http://schemas.microsoft.com/office/drawing/2014/main" id="{112B51CE-0773-7209-0B3B-70893CB76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3625" y="2776563"/>
            <a:ext cx="142875" cy="142875"/>
          </a:xfrm>
          <a:prstGeom prst="flowChartConnector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altLang="fr-FR"/>
          </a:p>
        </p:txBody>
      </p:sp>
      <p:sp>
        <p:nvSpPr>
          <p:cNvPr id="8203" name="Organigramme : Connecteur 11">
            <a:extLst>
              <a:ext uri="{FF2B5EF4-FFF2-40B4-BE49-F238E27FC236}">
                <a16:creationId xmlns:a16="http://schemas.microsoft.com/office/drawing/2014/main" id="{AAD4BD2F-3B87-23FF-1066-34C03FF3F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0232" y="2782069"/>
            <a:ext cx="142875" cy="142875"/>
          </a:xfrm>
          <a:prstGeom prst="flowChartConnector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altLang="fr-FR"/>
          </a:p>
        </p:txBody>
      </p:sp>
      <p:sp>
        <p:nvSpPr>
          <p:cNvPr id="8204" name="ZoneTexte 14">
            <a:extLst>
              <a:ext uri="{FF2B5EF4-FFF2-40B4-BE49-F238E27FC236}">
                <a16:creationId xmlns:a16="http://schemas.microsoft.com/office/drawing/2014/main" id="{1095A224-B3EF-84AB-CA18-241304FAD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736" y="1804219"/>
            <a:ext cx="13874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1200" dirty="0">
                <a:solidFill>
                  <a:schemeClr val="tx1"/>
                </a:solidFill>
              </a:rPr>
              <a:t>Confirmation d’inscription avant le </a:t>
            </a:r>
            <a:r>
              <a:rPr lang="fr-FR" altLang="fr-FR" sz="1200" b="1" dirty="0">
                <a:solidFill>
                  <a:schemeClr val="tx1"/>
                </a:solidFill>
              </a:rPr>
              <a:t>12 janvier </a:t>
            </a:r>
          </a:p>
        </p:txBody>
      </p:sp>
      <p:sp>
        <p:nvSpPr>
          <p:cNvPr id="8205" name="ZoneTexte 15">
            <a:extLst>
              <a:ext uri="{FF2B5EF4-FFF2-40B4-BE49-F238E27FC236}">
                <a16:creationId xmlns:a16="http://schemas.microsoft.com/office/drawing/2014/main" id="{85C64CEE-44D7-42D7-96AF-2F730514E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946" y="3230588"/>
            <a:ext cx="174783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1200" dirty="0">
                <a:solidFill>
                  <a:schemeClr val="tx1"/>
                </a:solidFill>
              </a:rPr>
              <a:t>1</a:t>
            </a:r>
            <a:r>
              <a:rPr lang="fr-FR" altLang="fr-FR" sz="1200" baseline="30000" dirty="0">
                <a:solidFill>
                  <a:schemeClr val="tx1"/>
                </a:solidFill>
              </a:rPr>
              <a:t>er</a:t>
            </a:r>
            <a:r>
              <a:rPr lang="fr-FR" altLang="fr-FR" sz="1200" dirty="0">
                <a:solidFill>
                  <a:schemeClr val="tx1"/>
                </a:solidFill>
              </a:rPr>
              <a:t> entraînement à l’oral du DNB (Stage d’observation - 5 min de présentation) </a:t>
            </a:r>
          </a:p>
          <a:p>
            <a:pPr algn="ctr"/>
            <a:r>
              <a:rPr lang="fr-FR" altLang="fr-FR" sz="1200" b="1" dirty="0">
                <a:solidFill>
                  <a:schemeClr val="tx1"/>
                </a:solidFill>
              </a:rPr>
              <a:t>Fin du 1</a:t>
            </a:r>
            <a:r>
              <a:rPr lang="fr-FR" altLang="fr-FR" sz="1200" b="1" baseline="30000" dirty="0">
                <a:solidFill>
                  <a:schemeClr val="tx1"/>
                </a:solidFill>
              </a:rPr>
              <a:t>er</a:t>
            </a:r>
            <a:r>
              <a:rPr lang="fr-FR" altLang="fr-FR" sz="1200" b="1" dirty="0">
                <a:solidFill>
                  <a:schemeClr val="tx1"/>
                </a:solidFill>
              </a:rPr>
              <a:t> stage (décembre)</a:t>
            </a:r>
          </a:p>
        </p:txBody>
      </p:sp>
      <p:sp>
        <p:nvSpPr>
          <p:cNvPr id="8207" name="ZoneTexte 17">
            <a:extLst>
              <a:ext uri="{FF2B5EF4-FFF2-40B4-BE49-F238E27FC236}">
                <a16:creationId xmlns:a16="http://schemas.microsoft.com/office/drawing/2014/main" id="{4547BB92-E3DA-BDCE-2669-A21A9D84C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3124" y="3224114"/>
            <a:ext cx="1000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1200">
                <a:solidFill>
                  <a:schemeClr val="tx1"/>
                </a:solidFill>
              </a:rPr>
              <a:t>Résultats : </a:t>
            </a:r>
            <a:r>
              <a:rPr lang="fr-FR" altLang="fr-FR" sz="1200" b="1">
                <a:solidFill>
                  <a:schemeClr val="tx1"/>
                </a:solidFill>
              </a:rPr>
              <a:t>09 juillet </a:t>
            </a:r>
          </a:p>
        </p:txBody>
      </p:sp>
      <p:sp>
        <p:nvSpPr>
          <p:cNvPr id="8208" name="ZoneTexte 18">
            <a:extLst>
              <a:ext uri="{FF2B5EF4-FFF2-40B4-BE49-F238E27FC236}">
                <a16:creationId xmlns:a16="http://schemas.microsoft.com/office/drawing/2014/main" id="{7F2B72C6-93C2-BAFA-124A-4A30299ED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1795508"/>
            <a:ext cx="12144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1200" dirty="0">
                <a:solidFill>
                  <a:schemeClr val="tx1"/>
                </a:solidFill>
              </a:rPr>
              <a:t>Examen: épreuves écrites </a:t>
            </a:r>
            <a:r>
              <a:rPr lang="fr-FR" altLang="fr-FR" sz="1200" b="1" dirty="0">
                <a:solidFill>
                  <a:schemeClr val="tx1"/>
                </a:solidFill>
              </a:rPr>
              <a:t>26, 29 et 30 juin</a:t>
            </a:r>
          </a:p>
        </p:txBody>
      </p:sp>
      <p:sp>
        <p:nvSpPr>
          <p:cNvPr id="8209" name="ZoneTexte 19">
            <a:extLst>
              <a:ext uri="{FF2B5EF4-FFF2-40B4-BE49-F238E27FC236}">
                <a16:creationId xmlns:a16="http://schemas.microsoft.com/office/drawing/2014/main" id="{D83D9D45-6BE3-EF09-5608-2782B4DA5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3205188"/>
            <a:ext cx="1143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1200" dirty="0">
                <a:solidFill>
                  <a:schemeClr val="tx1"/>
                </a:solidFill>
              </a:rPr>
              <a:t>Examen : épreuve orale </a:t>
            </a:r>
            <a:r>
              <a:rPr lang="fr-FR" altLang="fr-FR" sz="1200" b="1" dirty="0">
                <a:solidFill>
                  <a:schemeClr val="tx1"/>
                </a:solidFill>
              </a:rPr>
              <a:t> (juin) </a:t>
            </a:r>
          </a:p>
        </p:txBody>
      </p:sp>
      <p:sp>
        <p:nvSpPr>
          <p:cNvPr id="8210" name="ZoneTexte 20">
            <a:extLst>
              <a:ext uri="{FF2B5EF4-FFF2-40B4-BE49-F238E27FC236}">
                <a16:creationId xmlns:a16="http://schemas.microsoft.com/office/drawing/2014/main" id="{D2060C72-09B4-C1A4-EFFE-6827F2038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8108" y="3268404"/>
            <a:ext cx="12858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1200" dirty="0">
                <a:solidFill>
                  <a:schemeClr val="tx1"/>
                </a:solidFill>
              </a:rPr>
              <a:t>Entraînement aux épreuves écrites :</a:t>
            </a:r>
          </a:p>
          <a:p>
            <a:pPr algn="ctr"/>
            <a:r>
              <a:rPr lang="fr-FR" altLang="fr-FR" sz="1200" b="1" dirty="0">
                <a:solidFill>
                  <a:schemeClr val="tx1"/>
                </a:solidFill>
              </a:rPr>
              <a:t>Mai - juin</a:t>
            </a:r>
          </a:p>
        </p:txBody>
      </p:sp>
      <p:sp>
        <p:nvSpPr>
          <p:cNvPr id="8211" name="ZoneTexte 21">
            <a:extLst>
              <a:ext uri="{FF2B5EF4-FFF2-40B4-BE49-F238E27FC236}">
                <a16:creationId xmlns:a16="http://schemas.microsoft.com/office/drawing/2014/main" id="{B4BF3A14-30F1-0B5F-705C-14D9D1614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1880" y="1661899"/>
            <a:ext cx="14430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1200" dirty="0">
                <a:solidFill>
                  <a:schemeClr val="tx1"/>
                </a:solidFill>
              </a:rPr>
              <a:t>2è entraînement à l’épreuve orale : </a:t>
            </a:r>
          </a:p>
          <a:p>
            <a:pPr algn="ctr"/>
            <a:r>
              <a:rPr lang="fr-FR" altLang="fr-FR" sz="1200" b="1" dirty="0">
                <a:solidFill>
                  <a:schemeClr val="tx1"/>
                </a:solidFill>
              </a:rPr>
              <a:t>Fin du 2</a:t>
            </a:r>
            <a:r>
              <a:rPr lang="fr-FR" altLang="fr-FR" sz="1200" b="1" baseline="30000" dirty="0">
                <a:solidFill>
                  <a:schemeClr val="tx1"/>
                </a:solidFill>
              </a:rPr>
              <a:t>ème</a:t>
            </a:r>
            <a:r>
              <a:rPr lang="fr-FR" altLang="fr-FR" sz="1200" b="1" dirty="0">
                <a:solidFill>
                  <a:schemeClr val="tx1"/>
                </a:solidFill>
              </a:rPr>
              <a:t> stage (avril)</a:t>
            </a:r>
          </a:p>
        </p:txBody>
      </p:sp>
      <p:cxnSp>
        <p:nvCxnSpPr>
          <p:cNvPr id="8214" name="Connecteur droit avec flèche 6">
            <a:extLst>
              <a:ext uri="{FF2B5EF4-FFF2-40B4-BE49-F238E27FC236}">
                <a16:creationId xmlns:a16="http://schemas.microsoft.com/office/drawing/2014/main" id="{82E0B63B-0AD1-26B4-D535-5EAE101ABC7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721569" y="2994050"/>
            <a:ext cx="0" cy="2111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8217" name="Connecteur droit avec flèche 17">
            <a:extLst>
              <a:ext uri="{FF2B5EF4-FFF2-40B4-BE49-F238E27FC236}">
                <a16:creationId xmlns:a16="http://schemas.microsoft.com/office/drawing/2014/main" id="{CF17BC21-7A94-BCFE-79C8-11C1A0840D81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779912" y="2985828"/>
            <a:ext cx="0" cy="2825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8218" name="Connecteur droit avec flèche 19">
            <a:extLst>
              <a:ext uri="{FF2B5EF4-FFF2-40B4-BE49-F238E27FC236}">
                <a16:creationId xmlns:a16="http://schemas.microsoft.com/office/drawing/2014/main" id="{EE029A4F-ABB3-CB97-2628-80CF77CE3AF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187825" y="2473041"/>
            <a:ext cx="0" cy="2349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8219" name="Connecteur droit avec flèche 25">
            <a:extLst>
              <a:ext uri="{FF2B5EF4-FFF2-40B4-BE49-F238E27FC236}">
                <a16:creationId xmlns:a16="http://schemas.microsoft.com/office/drawing/2014/main" id="{044F0744-EAE2-D5FF-0C82-3E05C5123ED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215063" y="2994050"/>
            <a:ext cx="0" cy="2111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8220" name="ZoneTexte 27">
            <a:extLst>
              <a:ext uri="{FF2B5EF4-FFF2-40B4-BE49-F238E27FC236}">
                <a16:creationId xmlns:a16="http://schemas.microsoft.com/office/drawing/2014/main" id="{48387BA7-4517-88F6-12DC-442A86CDF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63" y="2717825"/>
            <a:ext cx="5762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fr-FR" altLang="fr-FR" sz="1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2025</a:t>
            </a:r>
          </a:p>
        </p:txBody>
      </p:sp>
      <p:sp>
        <p:nvSpPr>
          <p:cNvPr id="8221" name="ZoneTexte 49">
            <a:extLst>
              <a:ext uri="{FF2B5EF4-FFF2-40B4-BE49-F238E27FC236}">
                <a16:creationId xmlns:a16="http://schemas.microsoft.com/office/drawing/2014/main" id="{5BE5EA03-6F9D-5A7C-0499-B772550B2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8175" y="2673181"/>
            <a:ext cx="5762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fr-FR" altLang="fr-FR" sz="1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2026</a:t>
            </a:r>
          </a:p>
        </p:txBody>
      </p:sp>
      <p:sp>
        <p:nvSpPr>
          <p:cNvPr id="8222" name="Organigramme : Connecteur 13">
            <a:extLst>
              <a:ext uri="{FF2B5EF4-FFF2-40B4-BE49-F238E27FC236}">
                <a16:creationId xmlns:a16="http://schemas.microsoft.com/office/drawing/2014/main" id="{40C26779-1D8C-05D8-577D-1C3CD326D6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0312" y="2771800"/>
            <a:ext cx="142875" cy="142875"/>
          </a:xfrm>
          <a:prstGeom prst="flowChartConnector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altLang="fr-FR"/>
          </a:p>
        </p:txBody>
      </p:sp>
      <p:cxnSp>
        <p:nvCxnSpPr>
          <p:cNvPr id="8223" name="Connecteur droit avec flèche 36">
            <a:extLst>
              <a:ext uri="{FF2B5EF4-FFF2-40B4-BE49-F238E27FC236}">
                <a16:creationId xmlns:a16="http://schemas.microsoft.com/office/drawing/2014/main" id="{59D59AFD-8400-F5CF-980E-73F31500534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451749" y="2982938"/>
            <a:ext cx="0" cy="2476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8224" name="Connecteur droit avec flèche 42">
            <a:extLst>
              <a:ext uri="{FF2B5EF4-FFF2-40B4-BE49-F238E27FC236}">
                <a16:creationId xmlns:a16="http://schemas.microsoft.com/office/drawing/2014/main" id="{E670AFAD-B950-9695-F775-17F8831D984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22145" y="2459063"/>
            <a:ext cx="0" cy="2460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" name="Connecteur droit avec flèche 19">
            <a:extLst>
              <a:ext uri="{FF2B5EF4-FFF2-40B4-BE49-F238E27FC236}">
                <a16:creationId xmlns:a16="http://schemas.microsoft.com/office/drawing/2014/main" id="{D92ADE83-FA98-E620-CA8F-DF59A68A1C6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843236" y="2479700"/>
            <a:ext cx="0" cy="2349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8732EF88-7EF3-B682-59A5-A8BED4626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480" y="4805567"/>
            <a:ext cx="4953255" cy="342918"/>
          </a:xfrm>
          <a:prstGeom prst="rect">
            <a:avLst/>
          </a:prstGeom>
        </p:spPr>
      </p:pic>
      <p:sp>
        <p:nvSpPr>
          <p:cNvPr id="7" name="Organigramme : Connecteur 5">
            <a:extLst>
              <a:ext uri="{FF2B5EF4-FFF2-40B4-BE49-F238E27FC236}">
                <a16:creationId xmlns:a16="http://schemas.microsoft.com/office/drawing/2014/main" id="{F2654F7D-AEF8-EB79-C6C1-0E22464A5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7904" y="2786088"/>
            <a:ext cx="142875" cy="142875"/>
          </a:xfrm>
          <a:prstGeom prst="flowChartConnector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altLang="fr-FR"/>
          </a:p>
        </p:txBody>
      </p:sp>
      <p:sp>
        <p:nvSpPr>
          <p:cNvPr id="8" name="ZoneTexte 20">
            <a:extLst>
              <a:ext uri="{FF2B5EF4-FFF2-40B4-BE49-F238E27FC236}">
                <a16:creationId xmlns:a16="http://schemas.microsoft.com/office/drawing/2014/main" id="{7E3E9C17-C072-C7D6-864D-3A9791D16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987" y="3277433"/>
            <a:ext cx="12858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0"/>
            <a:r>
              <a:rPr lang="fr-FR" sz="1200" dirty="0">
                <a:solidFill>
                  <a:schemeClr val="tx1"/>
                </a:solidFill>
              </a:rPr>
              <a:t>Certification</a:t>
            </a:r>
            <a:r>
              <a:rPr lang="fr-FR" sz="1200" dirty="0">
                <a:solidFill>
                  <a:schemeClr val="accent6">
                    <a:lumMod val="60000"/>
                    <a:lumOff val="40000"/>
                  </a:schemeClr>
                </a:solidFill>
                <a:latin typeface="CIDFont+F2"/>
              </a:rPr>
              <a:t> </a:t>
            </a:r>
            <a:r>
              <a:rPr lang="fr-FR" sz="1200" dirty="0">
                <a:solidFill>
                  <a:schemeClr val="tx1"/>
                </a:solidFill>
              </a:rPr>
              <a:t>Complémentaire 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PIX 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(compétences numériques)</a:t>
            </a:r>
          </a:p>
        </p:txBody>
      </p:sp>
      <p:cxnSp>
        <p:nvCxnSpPr>
          <p:cNvPr id="9" name="Connecteur droit avec flèche 17">
            <a:extLst>
              <a:ext uri="{FF2B5EF4-FFF2-40B4-BE49-F238E27FC236}">
                <a16:creationId xmlns:a16="http://schemas.microsoft.com/office/drawing/2014/main" id="{7F779671-0874-2741-6C48-7F2DC423272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069570" y="2985828"/>
            <a:ext cx="0" cy="2825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0" name="Organigramme : Connecteur 13">
            <a:extLst>
              <a:ext uri="{FF2B5EF4-FFF2-40B4-BE49-F238E27FC236}">
                <a16:creationId xmlns:a16="http://schemas.microsoft.com/office/drawing/2014/main" id="{7CC17F6E-7516-E70A-8288-934617043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5509" y="2771800"/>
            <a:ext cx="142875" cy="142875"/>
          </a:xfrm>
          <a:prstGeom prst="flowChartConnector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altLang="fr-FR"/>
          </a:p>
        </p:txBody>
      </p:sp>
      <p:cxnSp>
        <p:nvCxnSpPr>
          <p:cNvPr id="11" name="Connecteur droit avec flèche 42">
            <a:extLst>
              <a:ext uri="{FF2B5EF4-FFF2-40B4-BE49-F238E27FC236}">
                <a16:creationId xmlns:a16="http://schemas.microsoft.com/office/drawing/2014/main" id="{952AABF0-A972-EC39-A0A2-F2BC05CB8F1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56376" y="2459063"/>
            <a:ext cx="0" cy="2460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2" name="ZoneTexte 18">
            <a:extLst>
              <a:ext uri="{FF2B5EF4-FFF2-40B4-BE49-F238E27FC236}">
                <a16:creationId xmlns:a16="http://schemas.microsoft.com/office/drawing/2014/main" id="{9FB4D774-CC69-2048-D5FD-CEB73D9BD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3953" y="1457378"/>
            <a:ext cx="156048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Cérémonie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républicaine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de remise du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Diplôme </a:t>
            </a:r>
          </a:p>
          <a:p>
            <a:pPr algn="ctr"/>
            <a:r>
              <a:rPr lang="fr-FR" sz="1200" b="1" dirty="0">
                <a:solidFill>
                  <a:schemeClr val="tx1"/>
                </a:solidFill>
              </a:rPr>
              <a:t>Octobre - novembre</a:t>
            </a:r>
            <a:endParaRPr lang="fr-FR" altLang="fr-FR" sz="1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E4CD0A4-1726-4F70-DF30-EF5FDBD94642}"/>
              </a:ext>
            </a:extLst>
          </p:cNvPr>
          <p:cNvSpPr txBox="1"/>
          <p:nvPr/>
        </p:nvSpPr>
        <p:spPr>
          <a:xfrm>
            <a:off x="251520" y="1340768"/>
            <a:ext cx="9001000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800" b="1" i="0" u="none" strike="noStrike" baseline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IDFont+F3"/>
              </a:rPr>
              <a:t>Epreuve orale : soutenance d'un projet</a:t>
            </a:r>
          </a:p>
          <a:p>
            <a:pPr algn="l"/>
            <a:endParaRPr lang="fr-FR" sz="2400" b="1" i="0" u="none" strike="noStrike" baseline="0" dirty="0">
              <a:solidFill>
                <a:schemeClr val="accent6">
                  <a:lumMod val="60000"/>
                  <a:lumOff val="40000"/>
                </a:schemeClr>
              </a:solidFill>
              <a:latin typeface="CIDFont+F3"/>
            </a:endParaRPr>
          </a:p>
          <a:p>
            <a:pPr algn="l"/>
            <a:r>
              <a:rPr lang="fr-FR" sz="2400" b="0" i="0" u="none" strike="noStrike" baseline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IDFont+F2"/>
              </a:rPr>
              <a:t>L'épreuve orale de soutenance d'un projet permet au candidat de présenter l’un des projets qu'il a menés au cours des enseignements pratiques interdisciplinaires du cycle 4 ou dans le cadre de l'un des parcours éducatifs (parcours Avenir, parcours santé citoyen, parcours d'éducation artistique et culturelle) qu'il a suivis.</a:t>
            </a:r>
          </a:p>
          <a:p>
            <a:pPr algn="l"/>
            <a:endParaRPr lang="fr-FR" sz="2400" b="0" i="0" u="none" strike="noStrike" baseline="0" dirty="0">
              <a:solidFill>
                <a:schemeClr val="accent6">
                  <a:lumMod val="60000"/>
                  <a:lumOff val="40000"/>
                </a:schemeClr>
              </a:solidFill>
              <a:latin typeface="CIDFont+F2"/>
            </a:endParaRPr>
          </a:p>
          <a:p>
            <a:pPr algn="l"/>
            <a:r>
              <a:rPr lang="fr-FR" sz="2400" b="0" i="0" u="none" strike="noStrike" baseline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IDFont+F2"/>
              </a:rPr>
              <a:t>Cette épreuve orale est une soutenance : elle évalue la capacité de l’élève à exposer la démarche qui a été la sienne, les compétences et connaissances qu'il a acquises grâce à ce projet.</a:t>
            </a:r>
          </a:p>
        </p:txBody>
      </p:sp>
    </p:spTree>
    <p:extLst>
      <p:ext uri="{BB962C8B-B14F-4D97-AF65-F5344CB8AC3E}">
        <p14:creationId xmlns:p14="http://schemas.microsoft.com/office/powerpoint/2010/main" val="1047196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E4CD0A4-1726-4F70-DF30-EF5FDBD94642}"/>
              </a:ext>
            </a:extLst>
          </p:cNvPr>
          <p:cNvSpPr txBox="1"/>
          <p:nvPr/>
        </p:nvSpPr>
        <p:spPr>
          <a:xfrm>
            <a:off x="159839" y="1196752"/>
            <a:ext cx="9001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fr-FR" sz="2400" b="0" i="0" u="none" strike="noStrike" baseline="0" dirty="0">
              <a:solidFill>
                <a:schemeClr val="accent6">
                  <a:lumMod val="60000"/>
                  <a:lumOff val="40000"/>
                </a:schemeClr>
              </a:solidFill>
              <a:latin typeface="CIDFont+F2"/>
            </a:endParaRPr>
          </a:p>
          <a:p>
            <a:pPr algn="l"/>
            <a:r>
              <a:rPr lang="fr-FR" sz="2400" b="0" i="0" u="none" strike="noStrike" baseline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IDFont+F2"/>
              </a:rPr>
              <a:t>Les candidats peuvent choisir de présenter l'épreuve individuellement ou en groupe mais sont évalués individuellement. Ils peuvent également assurer une partie de leur soutenance en langue vivante étrangère (Anglais).</a:t>
            </a:r>
          </a:p>
          <a:p>
            <a:pPr algn="l"/>
            <a:endParaRPr lang="fr-FR" sz="2400" b="0" i="0" u="none" strike="noStrike" baseline="0" dirty="0">
              <a:solidFill>
                <a:schemeClr val="accent6">
                  <a:lumMod val="60000"/>
                  <a:lumOff val="40000"/>
                </a:schemeClr>
              </a:solidFill>
              <a:latin typeface="CIDFont+F2"/>
            </a:endParaRPr>
          </a:p>
          <a:p>
            <a:pPr algn="l"/>
            <a:r>
              <a:rPr lang="fr-FR" sz="2400" b="0" i="0" u="none" strike="noStrike" baseline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IDFont+F2"/>
              </a:rPr>
              <a:t>L'oral se déroule en deux temps : un exposé suivi d'un entretien avec le jury.</a:t>
            </a:r>
          </a:p>
          <a:p>
            <a:pPr algn="l"/>
            <a:endParaRPr lang="fr-FR" sz="2400" b="0" i="0" u="none" strike="noStrike" baseline="0" dirty="0">
              <a:solidFill>
                <a:schemeClr val="accent6">
                  <a:lumMod val="60000"/>
                  <a:lumOff val="40000"/>
                </a:schemeClr>
              </a:solidFill>
              <a:latin typeface="CIDFont+F2"/>
            </a:endParaRPr>
          </a:p>
          <a:p>
            <a:pPr algn="l"/>
            <a:r>
              <a:rPr lang="fr-FR" sz="2400" b="0" i="0" u="none" strike="noStrike" baseline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IDFont+F2"/>
              </a:rPr>
              <a:t>L'épreuve dure 15 minutes (au total) et est notée sur </a:t>
            </a:r>
            <a:r>
              <a:rPr lang="fr-FR" sz="2400" b="1" i="0" u="none" strike="noStrike" baseline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IDFont+F2"/>
              </a:rPr>
              <a:t>20 points</a:t>
            </a:r>
            <a:r>
              <a:rPr lang="fr-FR" sz="2400" b="0" i="0" u="none" strike="noStrike" baseline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IDFont+F2"/>
              </a:rPr>
              <a:t>.</a:t>
            </a:r>
            <a:endParaRPr lang="fr-FR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727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B7D6731-877F-D231-2DB9-F9AD33390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548680"/>
            <a:ext cx="8735485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529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143C7CC-2862-880E-0402-C0EF16D5E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692696"/>
            <a:ext cx="8445619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48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777F0E-4D62-789A-0252-674381BC0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918" y="404664"/>
            <a:ext cx="8081963" cy="1343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1313" indent="-339725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1100"/>
              </a:spcBef>
              <a:buClrTx/>
              <a:buFontTx/>
              <a:buNone/>
            </a:pPr>
            <a:r>
              <a:rPr lang="fr-FR" altLang="fr-FR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Nouveau DNB 2026 </a:t>
            </a:r>
          </a:p>
          <a:p>
            <a:pPr algn="ctr" eaLnBrk="1" hangingPunct="1">
              <a:spcBef>
                <a:spcPts val="1100"/>
              </a:spcBef>
              <a:buClrTx/>
              <a:buFontTx/>
              <a:buNone/>
            </a:pPr>
            <a:r>
              <a:rPr lang="fr-FR" altLang="fr-FR" sz="3200" b="1" dirty="0">
                <a:solidFill>
                  <a:schemeClr val="tx1"/>
                </a:solidFill>
              </a:rPr>
              <a:t> </a:t>
            </a:r>
            <a:endParaRPr lang="fr-FR" altLang="fr-FR" sz="2000" b="1" i="1" dirty="0">
              <a:solidFill>
                <a:schemeClr val="tx1"/>
              </a:solidFill>
              <a:latin typeface="바탕" panose="020B0503020000020004" pitchFamily="18" charset="-127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50BBD6F-49B0-DD2F-FE34-13ED18349DE8}"/>
              </a:ext>
            </a:extLst>
          </p:cNvPr>
          <p:cNvSpPr txBox="1"/>
          <p:nvPr/>
        </p:nvSpPr>
        <p:spPr>
          <a:xfrm>
            <a:off x="683568" y="1268760"/>
            <a:ext cx="792088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0" i="0" u="none" strike="noStrike" baseline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IDFont+F3"/>
              </a:rPr>
              <a:t>Les modalités d’attribution du DNB changent à compter de la session 2026.</a:t>
            </a:r>
          </a:p>
          <a:p>
            <a:pPr algn="ctr"/>
            <a:r>
              <a:rPr lang="fr-FR" sz="2400" b="0" i="0" u="none" strike="noStrike" baseline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IDFont+F2"/>
              </a:rPr>
              <a:t>Désormais, le DNB est délivré, aux candidats ayant obtenu une moyenne finale</a:t>
            </a:r>
          </a:p>
          <a:p>
            <a:pPr algn="ctr"/>
            <a:r>
              <a:rPr lang="fr-FR" sz="2400" b="0" i="0" u="none" strike="noStrike" baseline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IDFont+F2"/>
              </a:rPr>
              <a:t>égale ou supérieure à </a:t>
            </a:r>
            <a:r>
              <a:rPr lang="fr-FR" sz="2400" b="1" i="0" u="none" strike="noStrike" baseline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IDFont+F2"/>
              </a:rPr>
              <a:t>10 sur 20</a:t>
            </a:r>
            <a:endParaRPr lang="fr-FR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290" name="Picture 2" descr="DNB (DIPLOME NATIONAL DU BREVET – BREVET DES COLLEGES) | Apecliancourt">
            <a:extLst>
              <a:ext uri="{FF2B5EF4-FFF2-40B4-BE49-F238E27FC236}">
                <a16:creationId xmlns:a16="http://schemas.microsoft.com/office/drawing/2014/main" id="{1454E095-4EA7-D9BB-04B6-30BEAE9E8A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9"/>
          <a:stretch>
            <a:fillRect/>
          </a:stretch>
        </p:blipFill>
        <p:spPr bwMode="auto">
          <a:xfrm>
            <a:off x="3131840" y="3284984"/>
            <a:ext cx="3347773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815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 1" descr="SKM_C250i25120918540.jpg">
            <a:extLst>
              <a:ext uri="{FF2B5EF4-FFF2-40B4-BE49-F238E27FC236}">
                <a16:creationId xmlns:a16="http://schemas.microsoft.com/office/drawing/2014/main" id="{553CB1B5-BA6D-9739-9896-1F870DE0D0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52083"/>
          <a:stretch>
            <a:fillRect/>
          </a:stretch>
        </p:blipFill>
        <p:spPr bwMode="auto">
          <a:xfrm>
            <a:off x="287524" y="476672"/>
            <a:ext cx="8568952" cy="6602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 1" descr="SKM_C250i25120918550.jpg">
            <a:extLst>
              <a:ext uri="{FF2B5EF4-FFF2-40B4-BE49-F238E27FC236}">
                <a16:creationId xmlns:a16="http://schemas.microsoft.com/office/drawing/2014/main" id="{7BF56A88-2F94-70D7-A27B-023F57886E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4" t="56248" r="9732" b="26042"/>
          <a:stretch>
            <a:fillRect/>
          </a:stretch>
        </p:blipFill>
        <p:spPr bwMode="auto">
          <a:xfrm>
            <a:off x="179512" y="620688"/>
            <a:ext cx="8879105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5F6A100-4EF4-D9B9-9B2A-591CD029F188}"/>
              </a:ext>
            </a:extLst>
          </p:cNvPr>
          <p:cNvSpPr txBox="1"/>
          <p:nvPr/>
        </p:nvSpPr>
        <p:spPr>
          <a:xfrm>
            <a:off x="827584" y="3068960"/>
            <a:ext cx="74168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</a:rPr>
              <a:t>Obtenir une mention </a:t>
            </a:r>
            <a:r>
              <a:rPr lang="fr-FR" b="1" u="none" strike="noStrike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+mn-lt"/>
              </a:rPr>
              <a:t>« Bien »</a:t>
            </a:r>
            <a:r>
              <a:rPr lang="fr-FR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</a:rPr>
              <a:t> ou </a:t>
            </a:r>
            <a:r>
              <a:rPr lang="fr-FR" b="1" u="none" strike="noStrike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+mn-lt"/>
              </a:rPr>
              <a:t>« Très Bien »</a:t>
            </a:r>
            <a:r>
              <a:rPr lang="fr-FR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</a:rPr>
              <a:t> au Diplôme National du Brevet (DNB) permet de prétendre à une </a:t>
            </a:r>
            <a:r>
              <a:rPr lang="fr-FR" b="0" u="none" strike="noStrike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+mn-lt"/>
              </a:rPr>
              <a:t>bourse au mérite</a:t>
            </a:r>
            <a:r>
              <a:rPr lang="fr-FR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</a:rPr>
              <a:t>, à condition d'être également bénéficiaire d'une bourse de lycée.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2EC11E1-9A50-382D-3FBD-4C2C2F301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904" y="4683750"/>
            <a:ext cx="1296144" cy="13453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 1" descr="SKM_C250i25120918550.jpg">
            <a:extLst>
              <a:ext uri="{FF2B5EF4-FFF2-40B4-BE49-F238E27FC236}">
                <a16:creationId xmlns:a16="http://schemas.microsoft.com/office/drawing/2014/main" id="{9201416E-6D95-A805-9CFC-C5BE4C421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130"/>
          <a:stretch>
            <a:fillRect/>
          </a:stretch>
        </p:blipFill>
        <p:spPr bwMode="auto">
          <a:xfrm>
            <a:off x="571500" y="428625"/>
            <a:ext cx="7781925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657B897-24FD-0480-A289-ECD8F247B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877" y="1844824"/>
            <a:ext cx="8130245" cy="367240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7F58D30-48CF-95D9-4D50-A486D47E1FFF}"/>
              </a:ext>
            </a:extLst>
          </p:cNvPr>
          <p:cNvSpPr txBox="1"/>
          <p:nvPr/>
        </p:nvSpPr>
        <p:spPr>
          <a:xfrm>
            <a:off x="611560" y="1312904"/>
            <a:ext cx="37464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Les épreuves d’examen</a:t>
            </a:r>
          </a:p>
        </p:txBody>
      </p:sp>
    </p:spTree>
    <p:extLst>
      <p:ext uri="{BB962C8B-B14F-4D97-AF65-F5344CB8AC3E}">
        <p14:creationId xmlns:p14="http://schemas.microsoft.com/office/powerpoint/2010/main" val="3289246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C65D49-68E4-56BC-2741-E9BB07A3C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B818482-8035-AA23-A58A-3FD8C566AF68}"/>
              </a:ext>
            </a:extLst>
          </p:cNvPr>
          <p:cNvSpPr txBox="1"/>
          <p:nvPr/>
        </p:nvSpPr>
        <p:spPr>
          <a:xfrm>
            <a:off x="611560" y="1312904"/>
            <a:ext cx="37464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Les épreuves d’examen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421C4D8-479A-7798-599A-48638A068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481" y="1916832"/>
            <a:ext cx="7593726" cy="362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9954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7529CC7A-2243-E650-D7DA-4983867D3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352928" cy="68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1952E3A6-F309-70DC-5A25-1E778CF53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143000"/>
            <a:ext cx="5842000" cy="526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ZoneTexte 2">
            <a:extLst>
              <a:ext uri="{FF2B5EF4-FFF2-40B4-BE49-F238E27FC236}">
                <a16:creationId xmlns:a16="http://schemas.microsoft.com/office/drawing/2014/main" id="{DF2EC506-7954-9AAB-E1EC-8D4077063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285750"/>
            <a:ext cx="65722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Un exemple de relevé de notes à l’issue de l’examen du DNB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hème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8442</TotalTime>
  <Words>352</Words>
  <Application>Microsoft Office PowerPoint</Application>
  <PresentationFormat>Affichage à l'écran (4:3)</PresentationFormat>
  <Paragraphs>43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1" baseType="lpstr">
      <vt:lpstr>Times New Roman</vt:lpstr>
      <vt:lpstr>ＭＳ Ｐゴシック</vt:lpstr>
      <vt:lpstr>Calibri</vt:lpstr>
      <vt:lpstr>Arial</vt:lpstr>
      <vt:lpstr>Tahoma</vt:lpstr>
      <vt:lpstr>바탕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Collège Octave Gachon Parsac</dc:title>
  <dc:creator>principal-adjoint</dc:creator>
  <cp:lastModifiedBy>herve boukriss</cp:lastModifiedBy>
  <cp:revision>595</cp:revision>
  <cp:lastPrinted>2025-12-10T08:17:12Z</cp:lastPrinted>
  <dcterms:created xsi:type="dcterms:W3CDTF">2015-08-28T10:15:27Z</dcterms:created>
  <dcterms:modified xsi:type="dcterms:W3CDTF">2026-09-06T13:56:40Z</dcterms:modified>
</cp:coreProperties>
</file>